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9" r:id="rId7"/>
    <p:sldId id="280" r:id="rId8"/>
    <p:sldId id="266" r:id="rId9"/>
    <p:sldId id="286" r:id="rId10"/>
    <p:sldId id="277" r:id="rId11"/>
    <p:sldId id="284" r:id="rId12"/>
    <p:sldId id="290" r:id="rId13"/>
    <p:sldId id="283" r:id="rId14"/>
    <p:sldId id="281" r:id="rId15"/>
    <p:sldId id="287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C00101-CBAD-D443-CDF8-950344C465EE}" name="C19340801 Abraham Izarra" initials="CAI" userId="C19340801 Abraham Izar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A4264-CE3D-BD46-9BF6-89DFE1546CFB}" v="168" dt="2023-04-14T13:02:01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8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9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1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817920-4B7F-7455-3F63-52D57E2967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8BADE-123F-354E-D430-AE222A3C66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1973B-5AC1-CE4B-9D1C-490BB38377AF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ECE3F-8359-5768-B712-B59F494283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396DD-1469-61EA-01A1-F60F0E87E9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BC40A-C805-1C4C-BC3D-138C5A2E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33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249FB-9978-CC4D-BF09-5C99379F3EEE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8DFF5-B3F4-0842-98D0-6006FE5C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4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8DFF5-B3F4-0842-98D0-6006FE5CF2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6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8DFF5-B3F4-0842-98D0-6006FE5CF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1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8DFF5-B3F4-0842-98D0-6006FE5CF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7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8DFF5-B3F4-0842-98D0-6006FE5CF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5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8DFF5-B3F4-0842-98D0-6006FE5CF2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8DFF5-B3F4-0842-98D0-6006FE5CF2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0BCF-2E1D-78CA-1DC7-9EE4D945C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F9E89-ACEE-3908-85F9-D361D7833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B66F-D992-E320-D6D7-071D46D1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CE09-8629-D314-34BC-218A13D1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C86A2-7EE2-EF82-3747-F98FE588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FA86-B4FF-C050-8123-6B3AF5F8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E5B33-C7F1-8911-8000-1AF8359DF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07467-0401-B90D-C00A-37044DEE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2AD3F-9A0C-F390-A7CB-83B10312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41AFF-2194-66BE-F6EA-958C7C1E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9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5BB3DB-F642-70B9-EC50-B326D1C07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9CE59-671D-47FF-0F4A-F9E753EA7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51806-A9BD-D535-4CBD-426FF3D6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43A6-7F37-A76B-55AC-9A775550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43061-683A-E229-F32C-2EF15B6A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4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C452-59DC-9F70-CE1B-E560CB9D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04AF-32FE-98B4-4DD2-1FFE79FF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0EB71-349C-F26C-0119-0A2E25B9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E730-A883-0C2D-1D15-B58166A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5BD63-D23E-0C00-A82E-FD36AAF8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B51B-30EB-5DA9-F73F-3958298C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6DE9-2F04-A680-35A5-51A096A69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9616-AC91-BEB6-97DD-8B6CE008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2EA72-B623-72D3-7DB9-A16F328D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78689-D828-004A-28A5-F176DB98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7128-9B43-3BE1-3EBE-93065D57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4AB3-FA14-0DD7-211E-3E508E5DE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EB9E5-1669-3A66-7245-D45848E4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23F3F-080D-A9B7-9B1A-4EBA8BCE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E82A-1A04-3723-0E87-C6D2DD02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1EE31-996B-D7F9-7B01-BAC8D120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A580-292D-A672-D401-5E5105F2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F363E-5A5C-6029-29ED-FC13B2C0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2675B-F34D-01BA-32F7-25AA05582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A421A-8783-2C3F-A85D-8D9004A04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58F26-7439-2188-35DC-4C297AE14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DE866-19C5-0D88-4C95-461EE561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58A0E-D3E7-6C3F-6215-6954EDE7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5EA2B-DABA-4C57-1795-F555C9FE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1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CB9E-776C-BEE0-7EAD-20981D86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59D79-64F0-61A2-D308-57444D68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CA335-6EAD-195B-7032-0733EF92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A8122-DE77-0F2A-9FAE-FDC9E388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9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70D93-A140-CE92-B63F-50C4B052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E073C-4262-7EE3-D121-2320052E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9A4B-4196-95B6-FC1C-86AFFBB7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4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B208-1637-7C12-297D-E75C920D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F897-523F-C1F8-0A86-FD3C0BECB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7207E-ABED-F430-2F4D-C25AB2ACE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A03D1-0ABC-9D56-A0B9-221E12BD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DFD0D-44F1-5DC5-9D4E-4DEDDD78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DC125-6FE1-2994-95B1-B6F40237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D6FE-E146-0771-4BD2-449B1DE1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CB8EC-4CE3-8AA9-3F46-7E6A8B567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AD0C7-8D13-F550-B32D-C0A76CD8A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F6E54-9FAB-E904-3A97-99472BF9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7A3AE-FA80-9097-5AAF-CED5561C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4D97C-BFE6-83DD-5649-A95C7BF3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9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EFBAE9-EEE8-61EC-1E26-706B4FF0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C7CFD-D234-30EE-81A5-618A9A6F6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D685-A5DC-34C3-B0A4-0C09413CE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7B1EB-70D9-A244-83C3-0B0834133B9A}" type="datetimeFigureOut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C2CA-DFB0-2567-7456-F54658602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B9359-53CB-B811-9389-CC5170A8F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D7CFC-DFBE-034A-B8B1-5252E849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-eir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CFF6-96F6-7D41-BFE5-CCE4305E9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271" y="2885090"/>
            <a:ext cx="5426636" cy="2831497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GB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E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E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E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3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Medical Appointment </a:t>
            </a:r>
            <a:br>
              <a:rPr lang="en-GB" sz="3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3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 Application Hosted in AWS</a:t>
            </a:r>
            <a:br>
              <a:rPr lang="en-IE" sz="3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E" sz="31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3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Interim Report - Abraham Izarra </a:t>
            </a:r>
            <a:br>
              <a:rPr lang="en-IE" sz="3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100" dirty="0"/>
          </a:p>
        </p:txBody>
      </p:sp>
      <p:sp>
        <p:nvSpPr>
          <p:cNvPr id="1091" name="Freeform: Shape 1090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DABE4673-5C4E-2033-4144-4FD0F997C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8194" b="-3"/>
          <a:stretch/>
        </p:blipFill>
        <p:spPr bwMode="auto"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La crisis de la tesis doctoral y los nuevos métodos no tradicionales de  titulación – Publica o Perece">
            <a:extLst>
              <a:ext uri="{FF2B5EF4-FFF2-40B4-BE49-F238E27FC236}">
                <a16:creationId xmlns:a16="http://schemas.microsoft.com/office/drawing/2014/main" id="{F02C3038-7054-33DF-38A0-16220323D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" b="3"/>
          <a:stretch/>
        </p:blipFill>
        <p:spPr bwMode="auto"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8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B50B5-1244-010C-3239-E2A3EF71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 </a:t>
            </a:r>
          </a:p>
        </p:txBody>
      </p:sp>
      <p:pic>
        <p:nvPicPr>
          <p:cNvPr id="7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8FDC2E5-3EBC-58F9-EB92-2B0B91248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40" y="936704"/>
            <a:ext cx="7525210" cy="41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7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olo journey">
            <a:extLst>
              <a:ext uri="{FF2B5EF4-FFF2-40B4-BE49-F238E27FC236}">
                <a16:creationId xmlns:a16="http://schemas.microsoft.com/office/drawing/2014/main" id="{71E29C75-CCA8-C284-20CE-CE11CCE63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409" b="10591"/>
          <a:stretch/>
        </p:blipFill>
        <p:spPr>
          <a:xfrm>
            <a:off x="119941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0C3D7-48DD-C006-D406-E0E97956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425" y="419813"/>
            <a:ext cx="6897171" cy="30570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Issues </a:t>
            </a:r>
            <a:br>
              <a:rPr lang="en-US" sz="8000" dirty="0">
                <a:solidFill>
                  <a:srgbClr val="FFFFFF"/>
                </a:solidFill>
              </a:rPr>
            </a:br>
            <a:br>
              <a:rPr lang="en-US" sz="8000" dirty="0">
                <a:solidFill>
                  <a:srgbClr val="FFFFFF"/>
                </a:solidFill>
              </a:rPr>
            </a:b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26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11 Ways to Get AWS Credits. AWS credits are a way to save on your… | by Jay  Chapel | Medium">
            <a:extLst>
              <a:ext uri="{FF2B5EF4-FFF2-40B4-BE49-F238E27FC236}">
                <a16:creationId xmlns:a16="http://schemas.microsoft.com/office/drawing/2014/main" id="{59B40B2B-2F7C-74E5-1A18-25C6F79A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5" y="1064302"/>
            <a:ext cx="6071016" cy="48568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292" name="Picture 4" descr="پرداختهای آنلاین دانشجویی و مهاجرتی-پرداختهای آنلاین دانشجویی و مهاجرتی">
            <a:extLst>
              <a:ext uri="{FF2B5EF4-FFF2-40B4-BE49-F238E27FC236}">
                <a16:creationId xmlns:a16="http://schemas.microsoft.com/office/drawing/2014/main" id="{C674F881-D940-72E0-73EF-FE8CB15E2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4" y="1064302"/>
            <a:ext cx="6071016" cy="48568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1EF73B-9770-7B3A-CD03-04BD9A9F3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05" y="1000593"/>
            <a:ext cx="6071015" cy="48568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EAA95-1CC6-CA5A-A5B7-1BEEE45E2D9F}"/>
              </a:ext>
            </a:extLst>
          </p:cNvPr>
          <p:cNvSpPr txBox="1"/>
          <p:nvPr/>
        </p:nvSpPr>
        <p:spPr>
          <a:xfrm>
            <a:off x="6300844" y="1624280"/>
            <a:ext cx="62209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 Future Work </a:t>
            </a:r>
            <a:endParaRPr lang="en-US" sz="80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3EC840-EF48-7B1D-2040-9EB59A99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03" y="1029181"/>
            <a:ext cx="5971881" cy="49270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75622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hlinkClick r:id="rId3"/>
            <a:extLst>
              <a:ext uri="{FF2B5EF4-FFF2-40B4-BE49-F238E27FC236}">
                <a16:creationId xmlns:a16="http://schemas.microsoft.com/office/drawing/2014/main" id="{E18B073C-26C1-9317-8602-5C8D597B9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77" b="15845"/>
          <a:stretch/>
        </p:blipFill>
        <p:spPr>
          <a:xfrm>
            <a:off x="3" y="-22"/>
            <a:ext cx="121919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E81FB-766B-F6F0-C620-25F72A15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728897"/>
            <a:ext cx="5452529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br>
              <a:rPr lang="en-US" sz="520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4" name="Picture 2" descr="Image preview">
            <a:hlinkClick r:id="rId3"/>
            <a:extLst>
              <a:ext uri="{FF2B5EF4-FFF2-40B4-BE49-F238E27FC236}">
                <a16:creationId xmlns:a16="http://schemas.microsoft.com/office/drawing/2014/main" id="{B91B8EB7-5B4C-A24A-95C7-752BCF70C4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7142"/>
          <a:stretch/>
        </p:blipFill>
        <p:spPr bwMode="auto">
          <a:xfrm>
            <a:off x="9329291" y="0"/>
            <a:ext cx="2445625" cy="27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5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59" name="Rectangle 2155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61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63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65" name="Freeform: Shape 21564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510" name="Picture 6" descr="Thank you cartoon Images | Free Vectors, Stock Photos &amp; PSD">
            <a:extLst>
              <a:ext uri="{FF2B5EF4-FFF2-40B4-BE49-F238E27FC236}">
                <a16:creationId xmlns:a16="http://schemas.microsoft.com/office/drawing/2014/main" id="{CBE22E7B-BDEB-E272-0CAB-0754DA791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r="1" b="230"/>
          <a:stretch/>
        </p:blipFill>
        <p:spPr bwMode="auto">
          <a:xfrm>
            <a:off x="637376" y="1317244"/>
            <a:ext cx="3343202" cy="33264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567" name="Freeform: Shape 21566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10" descr="Any Questions illustration, Isle Royale Houghton Visitor Center Any Questions? Blog, thank you for listening, text, presentation png thumbnail">
            <a:extLst>
              <a:ext uri="{FF2B5EF4-FFF2-40B4-BE49-F238E27FC236}">
                <a16:creationId xmlns:a16="http://schemas.microsoft.com/office/drawing/2014/main" id="{425A140C-A634-81FE-7492-6B259FB7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5499" y="1715030"/>
            <a:ext cx="5500219" cy="3967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91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ectangle 110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CFF6-96F6-7D41-BFE5-CCE4305E9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27791"/>
            <a:ext cx="11139854" cy="93044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1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br>
              <a:rPr lang="en-US" sz="1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b="1" dirty="0">
                <a:solidFill>
                  <a:srgbClr val="FFFFFF"/>
                </a:solidFill>
              </a:rPr>
            </a:br>
            <a:br>
              <a:rPr lang="en-US" sz="1400" b="1" dirty="0">
                <a:solidFill>
                  <a:srgbClr val="FFFFFF"/>
                </a:solidFill>
              </a:rPr>
            </a:br>
            <a:br>
              <a:rPr lang="en-US" sz="1400" b="1" dirty="0">
                <a:solidFill>
                  <a:srgbClr val="FFFFFF"/>
                </a:solidFill>
              </a:rPr>
            </a:br>
            <a:br>
              <a:rPr lang="en-US" sz="1400" b="1" dirty="0">
                <a:solidFill>
                  <a:srgbClr val="FFFFFF"/>
                </a:solidFill>
              </a:rPr>
            </a:br>
            <a:br>
              <a:rPr lang="en-US" sz="1400" b="1" dirty="0">
                <a:solidFill>
                  <a:srgbClr val="FFFFFF"/>
                </a:solidFill>
              </a:rPr>
            </a:br>
            <a:r>
              <a:rPr lang="en-GB" sz="2700" b="1" dirty="0" err="1">
                <a:solidFill>
                  <a:srgbClr val="FFFFFF"/>
                </a:solidFill>
              </a:rPr>
              <a:t>MedEire</a:t>
            </a:r>
            <a:r>
              <a:rPr lang="en-GB" sz="2700" b="1" dirty="0">
                <a:solidFill>
                  <a:srgbClr val="FFFFFF"/>
                </a:solidFill>
              </a:rPr>
              <a:t> is a medical web application designed to increase the efficiency of scheduling and managing medical appointments.</a:t>
            </a:r>
            <a:endParaRPr lang="en-US" sz="2700" kern="1200" dirty="0">
              <a:solidFill>
                <a:srgbClr val="FFFFFF"/>
              </a:solidFill>
            </a:endParaRPr>
          </a:p>
        </p:txBody>
      </p: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4A51491B-751E-E32D-E493-948A58900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7" r="1" b="1"/>
          <a:stretch/>
        </p:blipFill>
        <p:spPr>
          <a:xfrm>
            <a:off x="669113" y="2426818"/>
            <a:ext cx="4780824" cy="3997637"/>
          </a:xfrm>
          <a:prstGeom prst="rect">
            <a:avLst/>
          </a:prstGeom>
        </p:spPr>
      </p:pic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DABE4673-5C4E-2033-4144-4FD0F997C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7142"/>
          <a:stretch/>
        </p:blipFill>
        <p:spPr bwMode="auto">
          <a:xfrm>
            <a:off x="7396301" y="2426818"/>
            <a:ext cx="355346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CFF6-96F6-7D41-BFE5-CCE4305E9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68" y="2614418"/>
            <a:ext cx="4937937" cy="3270953"/>
          </a:xfrm>
        </p:spPr>
        <p:txBody>
          <a:bodyPr anchor="t">
            <a:normAutofit/>
          </a:bodyPr>
          <a:lstStyle/>
          <a:p>
            <a:pPr algn="l"/>
            <a:br>
              <a:rPr lang="en-IE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E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D23A6-8570-500E-0403-8B6E21747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5342" y="4502928"/>
            <a:ext cx="4937936" cy="1683924"/>
          </a:xfrm>
        </p:spPr>
        <p:txBody>
          <a:bodyPr anchor="b">
            <a:normAutofit fontScale="250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9600" b="1" dirty="0">
                <a:latin typeface="Times New Roman" panose="02020603050405020304" pitchFamily="18" charset="0"/>
                <a:cs typeface="+mj-cs"/>
              </a:rPr>
              <a:t>Online medical appointment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9600" b="1" dirty="0">
                <a:latin typeface="Times New Roman" panose="02020603050405020304" pitchFamily="18" charset="0"/>
              </a:rPr>
              <a:t>Manage Appointments</a:t>
            </a:r>
            <a:endParaRPr lang="en-GB" sz="9600" b="1" dirty="0">
              <a:latin typeface="Times New Roman" panose="02020603050405020304" pitchFamily="18" charset="0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9600" b="1" dirty="0">
                <a:latin typeface="Times New Roman" panose="02020603050405020304" pitchFamily="18" charset="0"/>
                <a:cs typeface="+mj-cs"/>
              </a:rPr>
              <a:t>Internal live </a:t>
            </a:r>
            <a:r>
              <a:rPr lang="en-GB" sz="9600" b="1" dirty="0">
                <a:latin typeface="Times New Roman" panose="02020603050405020304" pitchFamily="18" charset="0"/>
              </a:rPr>
              <a:t>chat</a:t>
            </a:r>
            <a:endParaRPr lang="en-GB" sz="9600" b="1" dirty="0">
              <a:latin typeface="Times New Roman" panose="02020603050405020304" pitchFamily="18" charset="0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9600" b="1" dirty="0">
                <a:latin typeface="Times New Roman" panose="02020603050405020304" pitchFamily="18" charset="0"/>
                <a:cs typeface="+mj-cs"/>
              </a:rPr>
              <a:t>Access to medical records</a:t>
            </a:r>
          </a:p>
          <a:p>
            <a:pPr algn="l"/>
            <a:endParaRPr lang="en-US" sz="17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6193" name="Freeform: Shape 619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95" name="Freeform: Shape 619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0" name="Picture 6" descr="23 Best Task Management Software for Getting Things Done | Infinity">
            <a:extLst>
              <a:ext uri="{FF2B5EF4-FFF2-40B4-BE49-F238E27FC236}">
                <a16:creationId xmlns:a16="http://schemas.microsoft.com/office/drawing/2014/main" id="{2FED16DD-20E6-1CD0-BD18-EE18CB2F2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r="3204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nline appointment for medical assistance, flat outline icon 5232517 Vector  Art at Vecteezy">
            <a:extLst>
              <a:ext uri="{FF2B5EF4-FFF2-40B4-BE49-F238E27FC236}">
                <a16:creationId xmlns:a16="http://schemas.microsoft.com/office/drawing/2014/main" id="{CAFBBBB3-7D21-65F2-3530-7B8FE256D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4" r="9961" b="2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7" name="Oval 619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DABE4673-5C4E-2033-4144-4FD0F997C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r="1768" b="-1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9" name="Freeform: Shape 619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 descr="Doctor online concept. Patient choosing doctor for an appointment online on  mobile screen. Online medical clinic communication with patient. Vector  isometric illustration. 2928446 Vector Art at Vecteezy">
            <a:extLst>
              <a:ext uri="{FF2B5EF4-FFF2-40B4-BE49-F238E27FC236}">
                <a16:creationId xmlns:a16="http://schemas.microsoft.com/office/drawing/2014/main" id="{DA15D0E1-A16B-8468-62D8-52669953C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3" b="3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01" name="Freeform: Shape 620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Online Doctor Appointment Booking App For Ios And Android | Client Booking  Software Development - Buy Online Doctor Booking App Mobile App Medical  Booking App Medical Booking App,Online Doctor Appointment Booking App">
            <a:extLst>
              <a:ext uri="{FF2B5EF4-FFF2-40B4-BE49-F238E27FC236}">
                <a16:creationId xmlns:a16="http://schemas.microsoft.com/office/drawing/2014/main" id="{88B9E64D-FBF9-15B0-C645-509556A87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" r="1" b="1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6C306-19DD-6482-C622-AF751CF7D983}"/>
              </a:ext>
            </a:extLst>
          </p:cNvPr>
          <p:cNvSpPr txBox="1"/>
          <p:nvPr/>
        </p:nvSpPr>
        <p:spPr>
          <a:xfrm>
            <a:off x="4891416" y="3714293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Objectives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9438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4" name="Rectangle 8281">
            <a:extLst>
              <a:ext uri="{FF2B5EF4-FFF2-40B4-BE49-F238E27FC236}">
                <a16:creationId xmlns:a16="http://schemas.microsoft.com/office/drawing/2014/main" id="{27F12B1F-4753-46F8-93FC-1E4191C13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416C30-5D23-0426-9B30-A5F6C4303886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4438D-72B3-10CB-AABE-E60DBF30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001" y="368625"/>
            <a:ext cx="4402039" cy="140349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16" descr="Recent research projects | ECG-Excellence">
            <a:extLst>
              <a:ext uri="{FF2B5EF4-FFF2-40B4-BE49-F238E27FC236}">
                <a16:creationId xmlns:a16="http://schemas.microsoft.com/office/drawing/2014/main" id="{DD17A96E-ADF9-FC72-674E-75D9F5BBF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r="29962" b="-2"/>
          <a:stretch/>
        </p:blipFill>
        <p:spPr bwMode="auto">
          <a:xfrm>
            <a:off x="2056071" y="111137"/>
            <a:ext cx="2113208" cy="2113201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465" name="Freeform: Shape 8283">
            <a:extLst>
              <a:ext uri="{FF2B5EF4-FFF2-40B4-BE49-F238E27FC236}">
                <a16:creationId xmlns:a16="http://schemas.microsoft.com/office/drawing/2014/main" id="{42AE8636-A04B-4C96-AA50-C956D51C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125" y="-24223"/>
            <a:ext cx="3483100" cy="2909287"/>
          </a:xfrm>
          <a:custGeom>
            <a:avLst/>
            <a:gdLst>
              <a:gd name="connsiteX0" fmla="*/ 452171 w 3483100"/>
              <a:gd name="connsiteY0" fmla="*/ 0 h 2909287"/>
              <a:gd name="connsiteX1" fmla="*/ 3030929 w 3483100"/>
              <a:gd name="connsiteY1" fmla="*/ 0 h 2909287"/>
              <a:gd name="connsiteX2" fmla="*/ 3085415 w 3483100"/>
              <a:gd name="connsiteY2" fmla="*/ 59949 h 2909287"/>
              <a:gd name="connsiteX3" fmla="*/ 3483100 w 3483100"/>
              <a:gd name="connsiteY3" fmla="*/ 1167737 h 2909287"/>
              <a:gd name="connsiteX4" fmla="*/ 1741550 w 3483100"/>
              <a:gd name="connsiteY4" fmla="*/ 2909287 h 2909287"/>
              <a:gd name="connsiteX5" fmla="*/ 0 w 3483100"/>
              <a:gd name="connsiteY5" fmla="*/ 1167737 h 2909287"/>
              <a:gd name="connsiteX6" fmla="*/ 397685 w 3483100"/>
              <a:gd name="connsiteY6" fmla="*/ 59949 h 290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3100" h="2909287">
                <a:moveTo>
                  <a:pt x="452171" y="0"/>
                </a:moveTo>
                <a:lnTo>
                  <a:pt x="3030929" y="0"/>
                </a:lnTo>
                <a:lnTo>
                  <a:pt x="3085415" y="59949"/>
                </a:lnTo>
                <a:cubicBezTo>
                  <a:pt x="3333857" y="360992"/>
                  <a:pt x="3483100" y="746936"/>
                  <a:pt x="3483100" y="1167737"/>
                </a:cubicBezTo>
                <a:cubicBezTo>
                  <a:pt x="3483100" y="2129569"/>
                  <a:pt x="2703382" y="2909287"/>
                  <a:pt x="1741550" y="2909287"/>
                </a:cubicBezTo>
                <a:cubicBezTo>
                  <a:pt x="779718" y="2909287"/>
                  <a:pt x="0" y="2129569"/>
                  <a:pt x="0" y="1167737"/>
                </a:cubicBezTo>
                <a:cubicBezTo>
                  <a:pt x="0" y="746936"/>
                  <a:pt x="149243" y="360992"/>
                  <a:pt x="397685" y="59949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466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733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8287" name="Freeform: Shape 8286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7" name="Freeform: Shape 8287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24" descr="irish examiner - ISPA">
            <a:extLst>
              <a:ext uri="{FF2B5EF4-FFF2-40B4-BE49-F238E27FC236}">
                <a16:creationId xmlns:a16="http://schemas.microsoft.com/office/drawing/2014/main" id="{B865185C-40DA-3519-F548-5DACEF26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10" y="3880857"/>
            <a:ext cx="2117387" cy="211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ome - ICGP News">
            <a:extLst>
              <a:ext uri="{FF2B5EF4-FFF2-40B4-BE49-F238E27FC236}">
                <a16:creationId xmlns:a16="http://schemas.microsoft.com/office/drawing/2014/main" id="{7119F1FC-86A0-2638-9262-8E892478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7817" y="3810163"/>
            <a:ext cx="2325720" cy="124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68" name="Freeform: Shape 8289">
            <a:extLst>
              <a:ext uri="{FF2B5EF4-FFF2-40B4-BE49-F238E27FC236}">
                <a16:creationId xmlns:a16="http://schemas.microsoft.com/office/drawing/2014/main" id="{0F17DC65-D057-4CEA-8B52-BF72D5D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68" y="3062222"/>
            <a:ext cx="3212182" cy="3665314"/>
          </a:xfrm>
          <a:custGeom>
            <a:avLst/>
            <a:gdLst>
              <a:gd name="connsiteX0" fmla="*/ 1379525 w 3212182"/>
              <a:gd name="connsiteY0" fmla="*/ 0 h 3665314"/>
              <a:gd name="connsiteX1" fmla="*/ 3212182 w 3212182"/>
              <a:gd name="connsiteY1" fmla="*/ 1832657 h 3665314"/>
              <a:gd name="connsiteX2" fmla="*/ 1379525 w 3212182"/>
              <a:gd name="connsiteY2" fmla="*/ 3665314 h 3665314"/>
              <a:gd name="connsiteX3" fmla="*/ 83641 w 3212182"/>
              <a:gd name="connsiteY3" fmla="*/ 3128542 h 3665314"/>
              <a:gd name="connsiteX4" fmla="*/ 0 w 3212182"/>
              <a:gd name="connsiteY4" fmla="*/ 3036514 h 3665314"/>
              <a:gd name="connsiteX5" fmla="*/ 0 w 3212182"/>
              <a:gd name="connsiteY5" fmla="*/ 628801 h 3665314"/>
              <a:gd name="connsiteX6" fmla="*/ 83641 w 3212182"/>
              <a:gd name="connsiteY6" fmla="*/ 536773 h 3665314"/>
              <a:gd name="connsiteX7" fmla="*/ 1379525 w 3212182"/>
              <a:gd name="connsiteY7" fmla="*/ 0 h 36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2182" h="3665314">
                <a:moveTo>
                  <a:pt x="1379525" y="0"/>
                </a:moveTo>
                <a:cubicBezTo>
                  <a:pt x="2391674" y="0"/>
                  <a:pt x="3212182" y="820508"/>
                  <a:pt x="3212182" y="1832657"/>
                </a:cubicBezTo>
                <a:cubicBezTo>
                  <a:pt x="3212182" y="2844806"/>
                  <a:pt x="2391674" y="3665314"/>
                  <a:pt x="1379525" y="3665314"/>
                </a:cubicBezTo>
                <a:cubicBezTo>
                  <a:pt x="873451" y="3665314"/>
                  <a:pt x="415286" y="3460187"/>
                  <a:pt x="83641" y="3128542"/>
                </a:cubicBezTo>
                <a:lnTo>
                  <a:pt x="0" y="3036514"/>
                </a:lnTo>
                <a:lnTo>
                  <a:pt x="0" y="628801"/>
                </a:lnTo>
                <a:lnTo>
                  <a:pt x="83641" y="536773"/>
                </a:lnTo>
                <a:cubicBezTo>
                  <a:pt x="415286" y="205127"/>
                  <a:pt x="873451" y="0"/>
                  <a:pt x="1379525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69" name="Oval 8291">
            <a:extLst>
              <a:ext uri="{FF2B5EF4-FFF2-40B4-BE49-F238E27FC236}">
                <a16:creationId xmlns:a16="http://schemas.microsoft.com/office/drawing/2014/main" id="{35249834-544E-477E-84FD-888B8DB7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839" y="2791091"/>
            <a:ext cx="3281677" cy="32816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9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3339" y="1681703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8295" name="Freeform: Shape 829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6" name="Freeform: Shape 829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7" name="Freeform: Shape 829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8" name="Freeform: Shape 829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9" name="Freeform: Shape 829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0" name="Freeform: Shape 829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1" name="Freeform: Shape 830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2" name="Freeform: Shape 830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3" name="Freeform: Shape 830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4" name="Freeform: Shape 830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5" name="Freeform: Shape 830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6" name="Freeform: Shape 830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7" name="Freeform: Shape 830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8" name="Freeform: Shape 830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9" name="Freeform: Shape 830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0" name="Freeform: Shape 830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1" name="Freeform: Shape 831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2" name="Freeform: Shape 831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3" name="Freeform: Shape 831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4" name="Freeform: Shape 831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5" name="Freeform: Shape 831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6" name="Freeform: Shape 831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7" name="Freeform: Shape 831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8" name="Freeform: Shape 831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9" name="Freeform: Shape 831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0" name="Freeform: Shape 831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1" name="Freeform: Shape 832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2" name="Freeform: Shape 832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3" name="Freeform: Shape 832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4" name="Freeform: Shape 832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5" name="Freeform: Shape 832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6" name="Freeform: Shape 832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7" name="Freeform: Shape 832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8" name="Freeform: Shape 832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9" name="Freeform: Shape 832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0" name="Freeform: Shape 832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1" name="Freeform: Shape 833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2" name="Freeform: Shape 833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3" name="Freeform: Shape 833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4" name="Freeform: Shape 833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5" name="Freeform: Shape 833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6" name="Freeform: Shape 833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7" name="Freeform: Shape 833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8" name="Freeform: Shape 833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9" name="Freeform: Shape 833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0" name="Freeform: Shape 833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1" name="Freeform: Shape 834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2" name="Freeform: Shape 834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3" name="Freeform: Shape 834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4" name="Freeform: Shape 834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5" name="Freeform: Shape 834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6" name="Freeform: Shape 834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7" name="Freeform: Shape 834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8" name="Freeform: Shape 834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9" name="Freeform: Shape 834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0" name="Freeform: Shape 834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1" name="Freeform: Shape 835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2" name="Freeform: Shape 835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3" name="Freeform: Shape 835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4" name="Freeform: Shape 835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5" name="Freeform: Shape 835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6" name="Freeform: Shape 835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7" name="Freeform: Shape 835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8" name="Freeform: Shape 835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9" name="Freeform: Shape 835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0" name="Freeform: Shape 835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1" name="Freeform: Shape 836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2" name="Freeform: Shape 836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3" name="Freeform: Shape 836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4" name="Freeform: Shape 836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5" name="Freeform: Shape 836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6" name="Freeform: Shape 836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7" name="Freeform: Shape 836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8" name="Freeform: Shape 836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9" name="Freeform: Shape 836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0" name="Freeform: Shape 836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1" name="Freeform: Shape 837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2" name="Freeform: Shape 837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3" name="Freeform: Shape 837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4" name="Freeform: Shape 837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5" name="Freeform: Shape 837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6" name="Freeform: Shape 837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7" name="Freeform: Shape 837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8" name="Freeform: Shape 837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9" name="Freeform: Shape 837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0" name="Freeform: Shape 837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1" name="Freeform: Shape 838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2" name="Freeform: Shape 838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3" name="Freeform: Shape 838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4" name="Freeform: Shape 838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5" name="Freeform: Shape 838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6" name="Freeform: Shape 838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7" name="Freeform: Shape 838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8" name="Freeform: Shape 838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9" name="Freeform: Shape 838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0" name="Freeform: Shape 838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1" name="Freeform: Shape 839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2" name="Freeform: Shape 839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3" name="Freeform: Shape 839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4" name="Freeform: Shape 839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5" name="Freeform: Shape 839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6" name="Freeform: Shape 839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7" name="Freeform: Shape 839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8" name="Freeform: Shape 839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9" name="Freeform: Shape 839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0" name="Freeform: Shape 839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1" name="Freeform: Shape 840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2" name="Freeform: Shape 840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3" name="Freeform: Shape 840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4" name="Freeform: Shape 840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5" name="Freeform: Shape 840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6" name="Freeform: Shape 840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7" name="Freeform: Shape 840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8" name="Freeform: Shape 840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9" name="Freeform: Shape 840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0" name="Freeform: Shape 840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1" name="Freeform: Shape 841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2" name="Freeform: Shape 841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3" name="Freeform: Shape 841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4" name="Freeform: Shape 841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5" name="Freeform: Shape 841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6" name="Freeform: Shape 841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7" name="Freeform: Shape 841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8" name="Freeform: Shape 841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9" name="Freeform: Shape 841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0" name="Freeform: Shape 841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1" name="Freeform: Shape 842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2" name="Freeform: Shape 842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3" name="Freeform: Shape 842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4" name="Freeform: Shape 842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5" name="Freeform: Shape 842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6" name="Freeform: Shape 842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7" name="Freeform: Shape 842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8" name="Freeform: Shape 842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9" name="Freeform: Shape 842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0" name="Freeform: Shape 842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1" name="Freeform: Shape 843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2" name="Freeform: Shape 843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3" name="Freeform: Shape 843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4" name="Freeform: Shape 843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5" name="Freeform: Shape 843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6" name="Freeform: Shape 843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7" name="Freeform: Shape 843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8" name="Freeform: Shape 843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9" name="Freeform: Shape 843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0" name="Freeform: Shape 843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1" name="Freeform: Shape 844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2" name="Freeform: Shape 844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3" name="Freeform: Shape 844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4" name="Freeform: Shape 844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5" name="Freeform: Shape 844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6" name="Freeform: Shape 844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7" name="Freeform: Shape 844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8" name="Freeform: Shape 844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9" name="Freeform: Shape 844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0" name="Freeform: Shape 844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1" name="Freeform: Shape 845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2" name="Freeform: Shape 845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3" name="Freeform: Shape 845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4" name="Freeform: Shape 845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5" name="Freeform: Shape 845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6" name="Freeform: Shape 845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7" name="Freeform: Shape 845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8" name="Freeform: Shape 845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9" name="Freeform: Shape 845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0" name="Freeform: Shape 845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1" name="Freeform: Shape 846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2" name="Freeform: Shape 846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3" name="Freeform: Shape 846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1021E5-9996-F5B1-765F-02A3D80C236A}"/>
              </a:ext>
            </a:extLst>
          </p:cNvPr>
          <p:cNvSpPr txBox="1"/>
          <p:nvPr/>
        </p:nvSpPr>
        <p:spPr>
          <a:xfrm>
            <a:off x="7646276" y="3153103"/>
            <a:ext cx="301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Project background</a:t>
            </a:r>
          </a:p>
        </p:txBody>
      </p:sp>
      <p:pic>
        <p:nvPicPr>
          <p:cNvPr id="32" name="Picture 6" descr="Ways to Improve Employee Productivity with the help of Technology">
            <a:extLst>
              <a:ext uri="{FF2B5EF4-FFF2-40B4-BE49-F238E27FC236}">
                <a16:creationId xmlns:a16="http://schemas.microsoft.com/office/drawing/2014/main" id="{4EDD36C3-3CAC-9997-7EDA-74F98B63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50" y="864275"/>
            <a:ext cx="5101106" cy="5133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" name="Picture 12" descr="Using Queue Callback Feature Won't Eliminate Hold Time">
            <a:extLst>
              <a:ext uri="{FF2B5EF4-FFF2-40B4-BE49-F238E27FC236}">
                <a16:creationId xmlns:a16="http://schemas.microsoft.com/office/drawing/2014/main" id="{74C36045-583A-92F2-E432-05788F84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62" y="904692"/>
            <a:ext cx="5115573" cy="27716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Picture 4" descr="7 Tips to Help Businesses Overcome Their Fear of New Technology Adoption -  by Alex Fayn, CEO - Cloud-Based Business Communications &amp; Networking:  UCaaS, CCaaS, SD-WAN">
            <a:extLst>
              <a:ext uri="{FF2B5EF4-FFF2-40B4-BE49-F238E27FC236}">
                <a16:creationId xmlns:a16="http://schemas.microsoft.com/office/drawing/2014/main" id="{1C1AD248-C3CF-41E7-AB42-085B122AC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89" y="859756"/>
            <a:ext cx="5146552" cy="5140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973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02" name="Rectangle 8301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4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E25DC7-D994-70F6-6F8B-8A71363EC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910" y="3548385"/>
            <a:ext cx="3510355" cy="758843"/>
          </a:xfrm>
        </p:spPr>
        <p:txBody>
          <a:bodyPr anchor="t">
            <a:normAutofit fontScale="25000" lnSpcReduction="20000"/>
          </a:bodyPr>
          <a:lstStyle/>
          <a:p>
            <a:pPr algn="l"/>
            <a:r>
              <a:rPr lang="en-US" sz="16000" dirty="0">
                <a:solidFill>
                  <a:srgbClr val="FEFFFF"/>
                </a:solidFill>
              </a:rPr>
              <a:t>Functionality Comparison</a:t>
            </a:r>
          </a:p>
          <a:p>
            <a:pPr algn="l"/>
            <a:endParaRPr lang="en-US" sz="2000" dirty="0">
              <a:solidFill>
                <a:srgbClr val="FEFFFF"/>
              </a:solidFill>
            </a:endParaRPr>
          </a:p>
        </p:txBody>
      </p:sp>
      <p:sp>
        <p:nvSpPr>
          <p:cNvPr id="8306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08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10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Image preview">
            <a:extLst>
              <a:ext uri="{FF2B5EF4-FFF2-40B4-BE49-F238E27FC236}">
                <a16:creationId xmlns:a16="http://schemas.microsoft.com/office/drawing/2014/main" id="{0AAB9E31-5DDF-27BC-653C-40730F819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r="1770"/>
          <a:stretch/>
        </p:blipFill>
        <p:spPr bwMode="auto">
          <a:xfrm>
            <a:off x="9474868" y="286482"/>
            <a:ext cx="1597780" cy="13693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70DF5-0409-EC82-4CE5-CFAF142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4" y="1022223"/>
            <a:ext cx="6378834" cy="3908732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448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EC31-4BCC-164C-1069-510F71FC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Web Architecture</a:t>
            </a:r>
            <a:br>
              <a:rPr lang="en-US" sz="4600" dirty="0"/>
            </a:b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ADD0-3DD7-58D0-9548-847C405E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71172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Technology Implemented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React </a:t>
            </a: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 being used for the front-end</a:t>
            </a:r>
            <a:r>
              <a:rPr lang="en-IE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E" sz="1200" dirty="0">
              <a:effectLst/>
            </a:endParaRPr>
          </a:p>
          <a:p>
            <a:pPr marL="0" indent="0">
              <a:buNone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Node.js as the back end</a:t>
            </a:r>
            <a:r>
              <a:rPr lang="en-IE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EC2 within a VPC in a public subnet using an internet gateway</a:t>
            </a:r>
            <a:r>
              <a:rPr lang="en-IE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EC2 is acting as a bastion host for the other AWS services that are within the same VPC but inside a private subnet for extra security.</a:t>
            </a:r>
            <a:r>
              <a:rPr lang="en-IE" sz="1600" dirty="0">
                <a:effectLst/>
              </a:rPr>
              <a:t> </a:t>
            </a:r>
            <a:endParaRPr lang="en-US" sz="2200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DB52A45C-66C4-9A40-E0FC-03BA6FC4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1" r="38269"/>
          <a:stretch/>
        </p:blipFill>
        <p:spPr>
          <a:xfrm>
            <a:off x="5411449" y="10"/>
            <a:ext cx="6779028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04A9A4-DE6F-D58D-7DF1-1087CB820D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325369"/>
            <a:ext cx="11142189" cy="63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1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49" name="Rectangle 2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A80A3-7E5E-1D65-945D-8ECDAF1B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anchor="b">
            <a:normAutofit/>
          </a:bodyPr>
          <a:lstStyle/>
          <a:p>
            <a:r>
              <a:rPr lang="en-IE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Tables</a:t>
            </a:r>
            <a:r>
              <a:rPr lang="en-IE" sz="4800" dirty="0">
                <a:effectLst/>
              </a:rPr>
              <a:t> </a:t>
            </a:r>
            <a:br>
              <a:rPr lang="en-IE" sz="4800" dirty="0">
                <a:effectLst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4023-252A-3AF5-4CDC-37A876E4A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2965592"/>
            <a:ext cx="4589328" cy="29873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E" sz="1800" b="1" dirty="0"/>
              <a:t>Queries </a:t>
            </a:r>
          </a:p>
          <a:p>
            <a:pPr algn="just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Appointment (Patient-ID, Patient-Name, Patient-PPS, Staff-ID, Staff-Name) VALUES (1200, Abraham, Izarra, 1234, 2200, Dr David, Today, Check-up, Mild headache);</a:t>
            </a:r>
          </a:p>
          <a:p>
            <a:pPr marL="0" indent="0" algn="just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INSERT INTO Chat (Chat-ID,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senderID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receiverID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VALUES (9999, 2200, 1231);</a:t>
            </a:r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472745F-4003-C4AF-C0F5-BCEF89EE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4" y="1231264"/>
            <a:ext cx="5731510" cy="43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8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84607E-F5D3-52E4-2294-C0A9236AF1BF}"/>
              </a:ext>
            </a:extLst>
          </p:cNvPr>
          <p:cNvSpPr txBox="1"/>
          <p:nvPr/>
        </p:nvSpPr>
        <p:spPr>
          <a:xfrm>
            <a:off x="591208" y="5913852"/>
            <a:ext cx="641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EC024-8E26-47BB-B95C-EF07DFF78152}"/>
              </a:ext>
            </a:extLst>
          </p:cNvPr>
          <p:cNvSpPr txBox="1"/>
          <p:nvPr/>
        </p:nvSpPr>
        <p:spPr>
          <a:xfrm>
            <a:off x="588161" y="6235081"/>
            <a:ext cx="635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0E87B5-4211-BC8A-FFD9-CB7BB49BE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415" y="-11671"/>
            <a:ext cx="12227415" cy="6948727"/>
          </a:xfrm>
          <a:prstGeom prst="rect">
            <a:avLst/>
          </a:prstGeom>
          <a:ln w="1270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F74A59-80FF-253A-780D-BFD62607D336}"/>
              </a:ext>
            </a:extLst>
          </p:cNvPr>
          <p:cNvSpPr txBox="1"/>
          <p:nvPr/>
        </p:nvSpPr>
        <p:spPr>
          <a:xfrm>
            <a:off x="624734" y="5986876"/>
            <a:ext cx="8907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Doctor, Nurse, and Receptionist UML Diagram</a:t>
            </a:r>
            <a:r>
              <a:rPr lang="en-IE" sz="3600" dirty="0">
                <a:effectLst/>
              </a:rPr>
              <a:t> </a:t>
            </a:r>
            <a:endParaRPr lang="en-US" sz="3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ECF3EE4-8015-7004-F992-2705B843F1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8" y="1"/>
            <a:ext cx="696585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FD74FE-48CB-6692-ED45-192D314BBA12}"/>
              </a:ext>
            </a:extLst>
          </p:cNvPr>
          <p:cNvSpPr txBox="1"/>
          <p:nvPr/>
        </p:nvSpPr>
        <p:spPr>
          <a:xfrm>
            <a:off x="606973" y="4960377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</a:rPr>
              <a:t>Patient UML Diagram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pic>
        <p:nvPicPr>
          <p:cNvPr id="3136" name="Video 3135">
            <a:extLst>
              <a:ext uri="{FF2B5EF4-FFF2-40B4-BE49-F238E27FC236}">
                <a16:creationId xmlns:a16="http://schemas.microsoft.com/office/drawing/2014/main" id="{A2AF9E59-DD58-A890-C6DB-A6EFCD9A7B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1" b="285"/>
          <a:stretch/>
        </p:blipFill>
        <p:spPr>
          <a:xfrm>
            <a:off x="0" y="11671"/>
            <a:ext cx="12192016" cy="6937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1CFF6-96F6-7D41-BFE5-CCE4305E9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348" y="3081129"/>
            <a:ext cx="2455330" cy="8827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lvl="1" algn="ctr"/>
            <a:r>
              <a:rPr lang="en-GB" sz="5200" b="1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IE" sz="5200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Image preview">
            <a:extLst>
              <a:ext uri="{FF2B5EF4-FFF2-40B4-BE49-F238E27FC236}">
                <a16:creationId xmlns:a16="http://schemas.microsoft.com/office/drawing/2014/main" id="{43A5944B-AB52-F23C-3C5E-6C9E2B35A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r="1770"/>
          <a:stretch/>
        </p:blipFill>
        <p:spPr bwMode="auto">
          <a:xfrm>
            <a:off x="208598" y="146556"/>
            <a:ext cx="1597780" cy="13693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3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3136"/>
                </p:tgtEl>
              </p:cMediaNode>
            </p:video>
          </p:childTnLst>
        </p:cTn>
      </p:par>
    </p:tnLst>
    <p:bldLst>
      <p:bldP spid="17" grpId="0"/>
      <p:bldP spid="20" grpId="0"/>
      <p:bldP spid="20" grpId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hexagon with a stethoscope holding a clipboard and a doctor&#10;&#10;Description automatically generated with low confidence">
            <a:extLst>
              <a:ext uri="{FF2B5EF4-FFF2-40B4-BE49-F238E27FC236}">
                <a16:creationId xmlns:a16="http://schemas.microsoft.com/office/drawing/2014/main" id="{1AA398DD-5835-2AF1-0398-AF3BA12A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21" y="0"/>
            <a:ext cx="12277021" cy="6913024"/>
          </a:xfrm>
          <a:prstGeom prst="rect">
            <a:avLst/>
          </a:prstGeom>
        </p:spPr>
      </p:pic>
      <p:pic>
        <p:nvPicPr>
          <p:cNvPr id="22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1A4996-7FC0-B4D2-6A14-6F39A7D6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5034"/>
            <a:ext cx="12163399" cy="6857975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DF402D7-4111-F5A5-D071-DB10620D533D}"/>
              </a:ext>
            </a:extLst>
          </p:cNvPr>
          <p:cNvSpPr txBox="1">
            <a:spLocks/>
          </p:cNvSpPr>
          <p:nvPr/>
        </p:nvSpPr>
        <p:spPr>
          <a:xfrm>
            <a:off x="1151666" y="2373823"/>
            <a:ext cx="10515600" cy="24844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Cancellation list is a good change that could be implemented in next iterations</a:t>
            </a:r>
          </a:p>
          <a:p>
            <a:pPr algn="l"/>
            <a:r>
              <a:rPr lang="en-US" b="1" dirty="0"/>
              <a:t>Interface is also planned to improve </a:t>
            </a:r>
          </a:p>
          <a:p>
            <a:pPr algn="l"/>
            <a:r>
              <a:rPr lang="en-US" b="1" dirty="0"/>
              <a:t>Changed registration to remove case sensitivity</a:t>
            </a:r>
          </a:p>
          <a:p>
            <a:pPr algn="l"/>
            <a:r>
              <a:rPr lang="en-US" b="1" dirty="0"/>
              <a:t>Removed unavailable appointment time from list</a:t>
            </a:r>
          </a:p>
          <a:p>
            <a:pPr algn="l"/>
            <a:r>
              <a:rPr lang="en-US" b="1" dirty="0"/>
              <a:t>Changed logout hover effect.</a:t>
            </a:r>
          </a:p>
        </p:txBody>
      </p:sp>
      <p:pic>
        <p:nvPicPr>
          <p:cNvPr id="19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EB37AD5-5658-ED9E-E9BB-D7189F4CD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961" y="-75699"/>
            <a:ext cx="12192000" cy="6857990"/>
          </a:xfrm>
          <a:prstGeom prst="rect">
            <a:avLst/>
          </a:prstGeom>
        </p:spPr>
      </p:pic>
      <p:pic>
        <p:nvPicPr>
          <p:cNvPr id="20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37C200-9FE3-969A-9802-93CBDD64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301" y="-68806"/>
            <a:ext cx="12192000" cy="6857989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13E4A9-EC14-7AF7-4D25-34D18A6C5510}"/>
              </a:ext>
            </a:extLst>
          </p:cNvPr>
          <p:cNvSpPr txBox="1">
            <a:spLocks/>
          </p:cNvSpPr>
          <p:nvPr/>
        </p:nvSpPr>
        <p:spPr>
          <a:xfrm>
            <a:off x="1090954" y="2054778"/>
            <a:ext cx="10515600" cy="28034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Removing other staff members from the PPS list was added</a:t>
            </a:r>
          </a:p>
          <a:p>
            <a:r>
              <a:rPr lang="en-US" b="1" dirty="0"/>
              <a:t>Chat notifications is a big changed for later stage</a:t>
            </a:r>
          </a:p>
          <a:p>
            <a:r>
              <a:rPr lang="en-US" b="1" dirty="0"/>
              <a:t>Search on the chat is thought for later stage</a:t>
            </a:r>
          </a:p>
          <a:p>
            <a:r>
              <a:rPr lang="en-US" b="1" dirty="0"/>
              <a:t>Task manager is a changed for next stage</a:t>
            </a:r>
          </a:p>
          <a:p>
            <a:r>
              <a:rPr lang="en-US" b="1" dirty="0"/>
              <a:t>Patient name added 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21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036B8B-0870-B91D-DA2B-E6DA2D1A7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361" y="-61914"/>
            <a:ext cx="12163400" cy="68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a1b4e5-303b-4b4d-9080-b0416c84338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009C76253BF40BF383E8C5723502F" ma:contentTypeVersion="14" ma:contentTypeDescription="Create a new document." ma:contentTypeScope="" ma:versionID="a57560989b7983287125efb94cac5b28">
  <xsd:schema xmlns:xsd="http://www.w3.org/2001/XMLSchema" xmlns:xs="http://www.w3.org/2001/XMLSchema" xmlns:p="http://schemas.microsoft.com/office/2006/metadata/properties" xmlns:ns3="8aa1b4e5-303b-4b4d-9080-b0416c843389" xmlns:ns4="1991b828-8b21-40ec-8fab-f3d962ef10bc" targetNamespace="http://schemas.microsoft.com/office/2006/metadata/properties" ma:root="true" ma:fieldsID="8d61e4b44b2763a646541b68cbbce891" ns3:_="" ns4:_="">
    <xsd:import namespace="8aa1b4e5-303b-4b4d-9080-b0416c843389"/>
    <xsd:import namespace="1991b828-8b21-40ec-8fab-f3d962ef10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1b4e5-303b-4b4d-9080-b0416c843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1b828-8b21-40ec-8fab-f3d962ef10b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900A-84E5-485C-A55E-BA3ADF8321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3751F2-6A5B-45FF-9EFE-4856B8C34E95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8aa1b4e5-303b-4b4d-9080-b0416c843389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991b828-8b21-40ec-8fab-f3d962ef10bc"/>
  </ds:schemaRefs>
</ds:datastoreItem>
</file>

<file path=customXml/itemProps3.xml><?xml version="1.0" encoding="utf-8"?>
<ds:datastoreItem xmlns:ds="http://schemas.openxmlformats.org/officeDocument/2006/customXml" ds:itemID="{2FA811A3-21FE-4727-8A41-4350C6743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1b4e5-303b-4b4d-9080-b0416c843389"/>
    <ds:schemaRef ds:uri="1991b828-8b21-40ec-8fab-f3d962ef10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{2BF8F11F-A860-7147-9CE0-B668534DA5A5}tf16401369</Template>
  <TotalTime>4341</TotalTime>
  <Words>360</Words>
  <Application>Microsoft Macintosh PowerPoint</Application>
  <PresentationFormat>Widescreen</PresentationFormat>
  <Paragraphs>44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       Medical Appointment  Web Application Hosted in AWS  Interim Report - Abraham Izarra  </vt:lpstr>
      <vt:lpstr>                                                                            MedEire is a medical web application designed to increase the efficiency of scheduling and managing medical appointments.</vt:lpstr>
      <vt:lpstr>  </vt:lpstr>
      <vt:lpstr> </vt:lpstr>
      <vt:lpstr>PowerPoint Presentation</vt:lpstr>
      <vt:lpstr>Web Architecture </vt:lpstr>
      <vt:lpstr>Database Tables  </vt:lpstr>
      <vt:lpstr>System</vt:lpstr>
      <vt:lpstr>PowerPoint Presentation</vt:lpstr>
      <vt:lpstr>GANTT CHART </vt:lpstr>
      <vt:lpstr>Issues  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Appointment  Web Application Hosted in AWS       Interim Report- Abraham Izarra  </dc:title>
  <dc:creator/>
  <cp:lastModifiedBy>C19340801 Abraham Izarra</cp:lastModifiedBy>
  <cp:revision>29</cp:revision>
  <dcterms:created xsi:type="dcterms:W3CDTF">2022-11-30T15:15:31Z</dcterms:created>
  <dcterms:modified xsi:type="dcterms:W3CDTF">2023-07-15T21:50:16Z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0x010100CFC009C76253BF40BF383E8C5723502F</vt:lpwstr>
  </property>
</Properties>
</file>